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76" r:id="rId2"/>
    <p:sldId id="275" r:id="rId3"/>
    <p:sldId id="277" r:id="rId4"/>
    <p:sldId id="279" r:id="rId5"/>
    <p:sldId id="278" r:id="rId6"/>
    <p:sldId id="280" r:id="rId7"/>
    <p:sldId id="281" r:id="rId8"/>
    <p:sldId id="283" r:id="rId9"/>
    <p:sldId id="282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</p:sldIdLst>
  <p:sldSz cx="9144000" cy="6858000" type="screen4x3"/>
  <p:notesSz cx="6669088" cy="9928225"/>
  <p:defaultTextStyle>
    <a:defPPr>
      <a:defRPr lang="nl-NL"/>
    </a:defPPr>
    <a:lvl1pPr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CCFF"/>
    <a:srgbClr val="AECF21"/>
    <a:srgbClr val="91AC1C"/>
    <a:srgbClr val="2C2C88"/>
    <a:srgbClr val="2F2F8F"/>
    <a:srgbClr val="2B2B81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59" autoAdjust="0"/>
    <p:restoredTop sz="94624" autoAdjust="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1152"/>
        <p:guide pos="2880"/>
      </p:guideLst>
    </p:cSldViewPr>
  </p:slideViewPr>
  <p:outlineViewPr>
    <p:cViewPr>
      <p:scale>
        <a:sx n="50" d="100"/>
        <a:sy n="50" d="100"/>
      </p:scale>
      <p:origin x="72" y="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932" y="-102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846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846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fld id="{97202F3C-B8C0-4BE2-BCDA-081754500C7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8735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5629"/>
            <a:ext cx="4891088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het opmaakprofiel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846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846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7CB7266-AD8F-4387-B6A2-B98A2D46D1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074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6383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447800" y="152400"/>
            <a:ext cx="4762500" cy="4572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advTm="11552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2004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2004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1552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advTm="11552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advTm="11552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2C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6400800" cy="914400"/>
          </a:xfrm>
          <a:prstGeom prst="rect">
            <a:avLst/>
          </a:prstGeom>
          <a:noFill/>
          <a:ln w="9525">
            <a:solidFill>
              <a:srgbClr val="AECF2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Arial, 44 punts - vet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6553200" cy="2743200"/>
          </a:xfrm>
          <a:prstGeom prst="rect">
            <a:avLst/>
          </a:prstGeom>
          <a:noFill/>
          <a:ln w="9525">
            <a:solidFill>
              <a:srgbClr val="AECF2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Arial, 32 punts - vet / schaduw</a:t>
            </a:r>
          </a:p>
          <a:p>
            <a:pPr lvl="1"/>
            <a:r>
              <a:rPr lang="nl-NL" smtClean="0"/>
              <a:t>idem, 28 punts - vet/schaduw</a:t>
            </a:r>
          </a:p>
          <a:p>
            <a:pPr lvl="2"/>
            <a:r>
              <a:rPr lang="nl-NL" smtClean="0"/>
              <a:t>idem, 24 punts - vet/schaduw</a:t>
            </a:r>
          </a:p>
          <a:p>
            <a:pPr lvl="3"/>
            <a:endParaRPr lang="nl-NL" smtClean="0"/>
          </a:p>
          <a:p>
            <a:pPr lvl="4"/>
            <a:endParaRPr lang="nl-NL" smtClean="0"/>
          </a:p>
        </p:txBody>
      </p:sp>
      <p:pic>
        <p:nvPicPr>
          <p:cNvPr id="1028" name="Picture 7" descr="AOCOOS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4478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AutoShape 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019800"/>
            <a:ext cx="274638" cy="304800"/>
          </a:xfrm>
          <a:prstGeom prst="actionButtonBeginning">
            <a:avLst/>
          </a:prstGeom>
          <a:solidFill>
            <a:srgbClr val="AECF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3082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5410200"/>
            <a:ext cx="274638" cy="304800"/>
          </a:xfrm>
          <a:prstGeom prst="actionButtonBackPrevious">
            <a:avLst/>
          </a:prstGeom>
          <a:solidFill>
            <a:srgbClr val="AECF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308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274638" cy="304800"/>
          </a:xfrm>
          <a:prstGeom prst="actionButtonForwardNext">
            <a:avLst/>
          </a:prstGeom>
          <a:solidFill>
            <a:srgbClr val="AECF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pic>
        <p:nvPicPr>
          <p:cNvPr id="1032" name="Picture 12" descr="logo aoc oost in blauwe balk"/>
          <p:cNvPicPr>
            <a:picLocks noChangeAspect="1" noChangeArrowheads="1"/>
          </p:cNvPicPr>
          <p:nvPr/>
        </p:nvPicPr>
        <p:blipFill>
          <a:blip r:embed="rId15" cstate="print"/>
          <a:srcRect r="91667"/>
          <a:stretch>
            <a:fillRect/>
          </a:stretch>
        </p:blipFill>
        <p:spPr bwMode="auto">
          <a:xfrm>
            <a:off x="0" y="0"/>
            <a:ext cx="14478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Tm="11552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CC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AECF2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714375"/>
            <a:ext cx="8640960" cy="2859088"/>
          </a:xfrm>
        </p:spPr>
        <p:txBody>
          <a:bodyPr/>
          <a:lstStyle/>
          <a:p>
            <a:pPr>
              <a:defRPr/>
            </a:pPr>
            <a:r>
              <a:rPr lang="nl-NL" sz="9900" i="1" dirty="0" smtClean="0">
                <a:solidFill>
                  <a:schemeClr val="bg1"/>
                </a:solidFill>
              </a:rPr>
              <a:t>H.2</a:t>
            </a:r>
            <a:br>
              <a:rPr lang="nl-NL" sz="9900" i="1" dirty="0" smtClean="0">
                <a:solidFill>
                  <a:schemeClr val="bg1"/>
                </a:solidFill>
              </a:rPr>
            </a:br>
            <a:r>
              <a:rPr lang="nl-NL" sz="9900" i="1" dirty="0" smtClean="0">
                <a:solidFill>
                  <a:schemeClr val="bg1"/>
                </a:solidFill>
              </a:rPr>
              <a:t>Wetten en regels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6286500"/>
            <a:ext cx="6286500" cy="214313"/>
          </a:xfrm>
        </p:spPr>
        <p:txBody>
          <a:bodyPr/>
          <a:lstStyle/>
          <a:p>
            <a:endParaRPr lang="nl-NL" sz="3800" i="1" dirty="0" smtClean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03350" y="5589588"/>
            <a:ext cx="6408738" cy="457200"/>
          </a:xfrm>
          <a:prstGeom prst="rect">
            <a:avLst/>
          </a:prstGeom>
          <a:noFill/>
          <a:ln w="9525">
            <a:solidFill>
              <a:srgbClr val="AECF2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2012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5901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-171400"/>
            <a:ext cx="7029400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613888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-315416"/>
            <a:ext cx="7344816" cy="734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3137748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-99392"/>
            <a:ext cx="6957392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62950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Markeringen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Geven aan dat er een gevaar is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123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7453064" cy="9144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Geel-zwarte markeringen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6972300" cy="54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174654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152400"/>
            <a:ext cx="7776864" cy="9144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Plichten van de werknemer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Houding en kennis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Veilige werkwijze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531109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496944" cy="1080120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Plichten van de </a:t>
            </a:r>
            <a:r>
              <a:rPr lang="nl-NL" dirty="0" smtClean="0">
                <a:solidFill>
                  <a:schemeClr val="bg1"/>
                </a:solidFill>
              </a:rPr>
              <a:t>werknemer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Houding </a:t>
            </a:r>
            <a:r>
              <a:rPr lang="nl-NL" dirty="0">
                <a:solidFill>
                  <a:srgbClr val="FFFF00"/>
                </a:solidFill>
              </a:rPr>
              <a:t>en </a:t>
            </a:r>
            <a:r>
              <a:rPr lang="nl-NL" dirty="0" smtClean="0">
                <a:solidFill>
                  <a:srgbClr val="FFFF00"/>
                </a:solidFill>
              </a:rPr>
              <a:t>kennis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981200"/>
            <a:ext cx="7821488" cy="27432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Zorgen voor de eigen veiligheid en die van anderen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Geen geweld, niet pesten, geen ongewenst seksueel gedrag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Lezen van de gebruiksaanwijzing bij het in gebruik nemen van nieuwe machines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57624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8568952" cy="1548408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Plichten van de </a:t>
            </a:r>
            <a:r>
              <a:rPr lang="nl-NL" dirty="0" smtClean="0">
                <a:solidFill>
                  <a:schemeClr val="bg1"/>
                </a:solidFill>
              </a:rPr>
              <a:t>werknemer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Veilige </a:t>
            </a:r>
            <a:r>
              <a:rPr lang="nl-NL" dirty="0">
                <a:solidFill>
                  <a:schemeClr val="bg1"/>
                </a:solidFill>
              </a:rPr>
              <a:t>werkwijze</a:t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bg1"/>
                </a:solidFill>
              </a:rPr>
              <a:t>PBM’s</a:t>
            </a:r>
            <a:r>
              <a:rPr lang="nl-NL" dirty="0" smtClean="0">
                <a:solidFill>
                  <a:schemeClr val="bg1"/>
                </a:solidFill>
              </a:rPr>
              <a:t> op een goede manier gebruiken en onderhouden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861658"/>
      </p:ext>
    </p:extLst>
  </p:cSld>
  <p:clrMapOvr>
    <a:masterClrMapping/>
  </p:clrMapOvr>
  <p:transition advTm="11552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Arbeidstijdenwet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Aangeven van maximale reistijden en minimale rusttijden</a:t>
            </a:r>
          </a:p>
          <a:p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788919"/>
      </p:ext>
    </p:extLst>
  </p:cSld>
  <p:clrMapOvr>
    <a:masterClrMapping/>
  </p:clrMapOvr>
  <p:transition advTm="11552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79"/>
            <a:ext cx="10613797" cy="589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500222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6000" dirty="0" smtClean="0">
                <a:solidFill>
                  <a:schemeClr val="bg1"/>
                </a:solidFill>
              </a:rPr>
              <a:t>CE-markering</a:t>
            </a:r>
            <a:endParaRPr lang="nl-NL" sz="60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81200"/>
            <a:ext cx="7533456" cy="2743200"/>
          </a:xfrm>
        </p:spPr>
        <p:txBody>
          <a:bodyPr/>
          <a:lstStyle/>
          <a:p>
            <a:r>
              <a:rPr lang="nl-NL" sz="4000" dirty="0" smtClean="0">
                <a:solidFill>
                  <a:schemeClr val="bg1"/>
                </a:solidFill>
              </a:rPr>
              <a:t>Het product voldoet op het gebied van veiligheid aan de betreffende </a:t>
            </a:r>
            <a:r>
              <a:rPr lang="nl-NL" sz="4000" dirty="0" smtClean="0">
                <a:solidFill>
                  <a:schemeClr val="bg1"/>
                </a:solidFill>
              </a:rPr>
              <a:t>Europese richtlijn.</a:t>
            </a:r>
            <a:endParaRPr lang="nl-NL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443936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7776864" cy="552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273290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6000" dirty="0" smtClean="0">
                <a:solidFill>
                  <a:schemeClr val="bg1"/>
                </a:solidFill>
              </a:rPr>
              <a:t>Arbowet</a:t>
            </a:r>
            <a:endParaRPr lang="nl-NL" sz="60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981200"/>
            <a:ext cx="7389440" cy="2743200"/>
          </a:xfrm>
        </p:spPr>
        <p:txBody>
          <a:bodyPr/>
          <a:lstStyle/>
          <a:p>
            <a:pPr marL="0" indent="0">
              <a:buNone/>
            </a:pPr>
            <a:r>
              <a:rPr lang="nl-NL" sz="4000" dirty="0" smtClean="0">
                <a:solidFill>
                  <a:schemeClr val="bg1"/>
                </a:solidFill>
              </a:rPr>
              <a:t>Arbeidsomstandighedenwet</a:t>
            </a:r>
          </a:p>
          <a:p>
            <a:r>
              <a:rPr lang="nl-NL" sz="4000" b="0" dirty="0" smtClean="0">
                <a:solidFill>
                  <a:schemeClr val="bg1"/>
                </a:solidFill>
              </a:rPr>
              <a:t>Belangrijkste wet op het gebied van veiligheid en gezondheid</a:t>
            </a:r>
            <a:endParaRPr lang="nl-NL" sz="4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487743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496944" cy="9144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Plichten van de werkgever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Ervoor zorgen dat de </a:t>
            </a:r>
            <a:r>
              <a:rPr lang="nl-NL" dirty="0" smtClean="0">
                <a:solidFill>
                  <a:schemeClr val="bg1"/>
                </a:solidFill>
              </a:rPr>
              <a:t>werknemer:</a:t>
            </a:r>
          </a:p>
          <a:p>
            <a:pPr>
              <a:buFont typeface="Arial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veilig werkt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smtClean="0">
                <a:solidFill>
                  <a:schemeClr val="bg1"/>
                </a:solidFill>
              </a:rPr>
              <a:t>en 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geen </a:t>
            </a:r>
            <a:r>
              <a:rPr lang="nl-NL" dirty="0" smtClean="0">
                <a:solidFill>
                  <a:schemeClr val="bg1"/>
                </a:solidFill>
              </a:rPr>
              <a:t>gezondheidsschade oploopt door het werk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15804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Veiligheidssignalering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Verbodsbord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Gebodsbord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Waarschuwingsbord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Veiligheidsvoorziening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Brandbestrijdingsmiddelen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9205748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5940152" cy="5940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475571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-243408"/>
            <a:ext cx="7200800" cy="72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773699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|1.5|1.|1.|2.|1."/>
</p:tagLst>
</file>

<file path=ppt/theme/theme1.xml><?xml version="1.0" encoding="utf-8"?>
<a:theme xmlns:a="http://schemas.openxmlformats.org/drawingml/2006/main" name="Demo_KISS Open dag">
  <a:themeElements>
    <a:clrScheme name="Demo_KISS Open da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mo_KISS Open d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»"/>
          <a:tabLst/>
          <a:defRPr kumimoji="0" lang="nl-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»"/>
          <a:tabLst/>
          <a:defRPr kumimoji="0" lang="nl-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mo_KISS Open da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mo_KISS Open da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5853</TotalTime>
  <Words>128</Words>
  <Application>Microsoft Office PowerPoint</Application>
  <PresentationFormat>Diavoorstelling (4:3)</PresentationFormat>
  <Paragraphs>32</Paragraphs>
  <Slides>18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Demo_KISS Open dag</vt:lpstr>
      <vt:lpstr>H.2 Wetten en regels </vt:lpstr>
      <vt:lpstr>PowerPoint-presentatie</vt:lpstr>
      <vt:lpstr>CE-markering</vt:lpstr>
      <vt:lpstr>PowerPoint-presentatie</vt:lpstr>
      <vt:lpstr>Arbowet</vt:lpstr>
      <vt:lpstr>Plichten van de werkgever</vt:lpstr>
      <vt:lpstr>Veiligheidssignalering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Markeringen</vt:lpstr>
      <vt:lpstr>Geel-zwarte markeringen</vt:lpstr>
      <vt:lpstr>Plichten van de werknemer</vt:lpstr>
      <vt:lpstr>Plichten van de werknemer Houding en kennis</vt:lpstr>
      <vt:lpstr>Plichten van de werknemer Veilige werkwijze </vt:lpstr>
      <vt:lpstr>Arbeidstijdenwet</vt:lpstr>
    </vt:vector>
  </TitlesOfParts>
  <Manager>C.J.M. Snippert</Manager>
  <Company>AOC Oost Almelo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Leerlingen stichting</dc:title>
  <dc:creator>Edwin Vos</dc:creator>
  <cp:lastModifiedBy>Dick van der Neut</cp:lastModifiedBy>
  <cp:revision>339</cp:revision>
  <cp:lastPrinted>2001-11-01T14:44:47Z</cp:lastPrinted>
  <dcterms:created xsi:type="dcterms:W3CDTF">2004-01-15T11:04:13Z</dcterms:created>
  <dcterms:modified xsi:type="dcterms:W3CDTF">2012-09-24T18:59:26Z</dcterms:modified>
  <cp:category>PR</cp:category>
</cp:coreProperties>
</file>